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5B91C63-29FF-484F-9687-4E2B67430CBC}">
          <p14:sldIdLst>
            <p14:sldId id="256"/>
            <p14:sldId id="257"/>
            <p14:sldId id="258"/>
            <p14:sldId id="260"/>
            <p14:sldId id="261"/>
            <p14:sldId id="262"/>
            <p14:sldId id="263"/>
            <p14:sldId id="26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52CC41-C2D9-4746-AB45-6F8A353381E5}" type="datetimeFigureOut">
              <a:rPr lang="en-US" smtClean="0"/>
              <a:t>11/16/2023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757ACB-1FC2-47C7-84BB-C8B0AEB3B2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2977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757ACB-1FC2-47C7-84BB-C8B0AEB3B2D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0350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5BECB-D1C6-ACF1-7611-E2833DB5BA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3B6692-DCE7-4182-541D-DCAB00392C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FA4FD1-5F0D-2D85-1F7C-BAFE973911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A8DDB-2C01-432E-A678-89D9674AB00A}" type="datetimeFigureOut">
              <a:rPr lang="en-US" smtClean="0"/>
              <a:t>11/16/2023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BE7A00-D63F-E69C-290C-638429416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D146FD-E9B5-CE43-C4DA-E59FE1561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F9168-9323-4546-A155-1CD4CAED19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519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F9F95-AD22-7A47-F20B-D52867BEB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4C877B-13A9-7481-1D0E-40C514F0CB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404017-BE3D-7C05-58FF-1DE2130FB5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A8DDB-2C01-432E-A678-89D9674AB00A}" type="datetimeFigureOut">
              <a:rPr lang="en-US" smtClean="0"/>
              <a:t>11/16/2023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714C95-10D3-D828-7881-6BFE509FF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E77E98-966B-DCF0-57FE-C11117F39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F9168-9323-4546-A155-1CD4CAED19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230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97E77A-5C2A-6DE0-E318-41697CE1E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01DAD4-EE46-7704-1198-2272F796C7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9999AB-CB3E-2F1D-9024-D765D9D7B5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A8DDB-2C01-432E-A678-89D9674AB00A}" type="datetimeFigureOut">
              <a:rPr lang="en-US" smtClean="0"/>
              <a:t>11/16/2023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31D217-1099-2E84-A375-FFF9509A8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4D54B4-0045-6930-4FF9-7AC1AAA9E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F9168-9323-4546-A155-1CD4CAED19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4802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A02CF-6D3F-8003-9EB1-E37AE9C52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57BE2D-E8E0-3B00-937D-CA5B993460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245195-38DF-C69A-DA82-3BCAC2172B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A64E2F-9DFE-D80A-05B6-9C05E8738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A8DDB-2C01-432E-A678-89D9674AB00A}" type="datetimeFigureOut">
              <a:rPr lang="en-US" smtClean="0"/>
              <a:t>11/16/2023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D8010F-CC88-3013-932F-5388633D6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D0A273-5DBA-8967-E2B8-CE891AAF0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F9168-9323-4546-A155-1CD4CAED19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9374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987B1-5C70-E38C-F8DB-083D74BA03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1ADE31-BCAF-F242-C116-93389E4FA8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C4B3E2-B5B0-87DD-9204-4E97581787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E403DE-00D9-6AC4-204B-14A2E6F258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E3131FD-0C0B-07D5-DDED-B3DA697A19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D59C712-E134-1A27-1AF4-1EC26113BB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A8DDB-2C01-432E-A678-89D9674AB00A}" type="datetimeFigureOut">
              <a:rPr lang="en-US" smtClean="0"/>
              <a:t>11/16/2023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4A0349C-1D35-0ABA-C621-1D122E801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30AC3DF-B13D-98A0-00C7-ACD440E46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F9168-9323-4546-A155-1CD4CAED19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527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A6C7C-E540-9AF5-53A9-A52E6B3F43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D004FA-7368-6F23-2324-F6CBB39F8A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A8DDB-2C01-432E-A678-89D9674AB00A}" type="datetimeFigureOut">
              <a:rPr lang="en-US" smtClean="0"/>
              <a:t>11/16/2023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2C7D8E-4D4F-D311-8D38-E369DFA623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BE56C1-D854-D695-AABC-C885E037D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F9168-9323-4546-A155-1CD4CAED19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4758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ED7837-7F83-26F1-8D8C-877120F632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A8DDB-2C01-432E-A678-89D9674AB00A}" type="datetimeFigureOut">
              <a:rPr lang="en-US" smtClean="0"/>
              <a:t>11/16/2023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1E2917-0B72-FC35-6A67-66C7AB363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316536-404F-8041-C93E-700C0E20A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F9168-9323-4546-A155-1CD4CAED19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487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3017B-3E4D-B843-82BC-E9CE283FD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483F27-9CF4-AB84-1C45-0AC90D97AF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4FF5EA-94A1-3458-D2B6-171AFE48CB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FD7F3D-1795-8356-36C5-E90F67A90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A8DDB-2C01-432E-A678-89D9674AB00A}" type="datetimeFigureOut">
              <a:rPr lang="en-US" smtClean="0"/>
              <a:t>11/16/2023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E11A5B-8CFA-B833-72F2-D8A78860D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3D8B2D-5E12-872C-005D-FD710889C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F9168-9323-4546-A155-1CD4CAED19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927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47D4D-D1B3-6576-7F56-F726E95FC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D6B6820-CBDC-B8D8-D2D8-B22F514934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33150F-6476-8850-3A93-EA2C98DB0B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E33089-F5E5-F932-E3D8-C175541DD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A8DDB-2C01-432E-A678-89D9674AB00A}" type="datetimeFigureOut">
              <a:rPr lang="en-US" smtClean="0"/>
              <a:t>11/16/2023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FBC8A1-B966-D334-3C99-B4A9A1CE4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8B3541-3482-D9CF-4632-51BAA7C2E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F9168-9323-4546-A155-1CD4CAED19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6125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286F3-5F03-53A5-CA31-DE3C9B47D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1FD91-AEB3-49BA-AC57-62A9984544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52D58C-37BA-BADE-5333-CC5872F03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A8DDB-2C01-432E-A678-89D9674AB00A}" type="datetimeFigureOut">
              <a:rPr lang="en-US" smtClean="0"/>
              <a:t>11/16/2023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2890D5-A213-3F47-E2B5-568D32BC9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4704C9-7240-CD1E-C0CA-3CE076670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F9168-9323-4546-A155-1CD4CAED19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219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7AC43F0-87FF-EBB7-1184-2FCB898B83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ECF50C-6DED-7F9D-F3C2-227B1DEE39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EB4DCA-ECC8-FFE0-B88D-E749BA2FF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A8DDB-2C01-432E-A678-89D9674AB00A}" type="datetimeFigureOut">
              <a:rPr lang="en-US" smtClean="0"/>
              <a:t>11/16/2023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6464A7-BC8A-BB0C-05B1-D1494CADC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A1F66D-05DF-5DF0-05CD-1C0B64FE7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F9168-9323-4546-A155-1CD4CAED19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011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9623643-4636-6CE2-5E1E-087F032C2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631FDD-A7AB-535C-85BD-E443A673A7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8E3A28-614B-AB15-1633-06AEFEF154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AA8DDB-2C01-432E-A678-89D9674AB00A}" type="datetimeFigureOut">
              <a:rPr lang="en-US" smtClean="0"/>
              <a:t>11/16/2023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AAA880-71D3-D4EF-F61F-0308E50870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6982E8-A12F-91E1-88FE-825D3A0307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1F9168-9323-4546-A155-1CD4CAED19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474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27D7A02-907B-496F-BA7E-AA378073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FBA5268-0AE7-4CAD-9537-D0EB09E76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88D065B-39DA-4077-B9CF-E489CE4C0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3D8140-66F0-9BB1-FEB8-0067650D33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53552" y="2065468"/>
            <a:ext cx="6884895" cy="1496649"/>
          </a:xfrm>
        </p:spPr>
        <p:txBody>
          <a:bodyPr anchor="b">
            <a:normAutofit/>
          </a:bodyPr>
          <a:lstStyle/>
          <a:p>
            <a:r>
              <a:rPr lang="hy-AM" sz="4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Մխիթար Սեբաստացի կրթահամալիր</a:t>
            </a:r>
            <a:endParaRPr lang="en-US" sz="4400" b="1" dirty="0">
              <a:solidFill>
                <a:schemeClr val="tx1">
                  <a:lumMod val="65000"/>
                  <a:lumOff val="35000"/>
                </a:schemeClr>
              </a:solidFill>
              <a:latin typeface="Algerian" panose="04020705040A02060702" pitchFamily="8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8E351D-1734-32EB-B512-C1274AF563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79320" y="3765176"/>
            <a:ext cx="7833360" cy="1873624"/>
          </a:xfrm>
        </p:spPr>
        <p:txBody>
          <a:bodyPr anchor="t">
            <a:normAutofit fontScale="92500" lnSpcReduction="10000"/>
          </a:bodyPr>
          <a:lstStyle/>
          <a:p>
            <a:r>
              <a:rPr lang="hy-AM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Թեմա՝ սպորավոր բույսեր</a:t>
            </a:r>
            <a:br>
              <a:rPr lang="hy-AM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y-AM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Դասավանդող՝ Հասմիկ Ուզունյան</a:t>
            </a:r>
            <a:br>
              <a:rPr lang="hy-AM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y-AM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Սովորողներ՝ Արփի Փիրումյան, Սուսաննա Գրիգորյան, Եվա Գրիգորյան, Ռոքսաննա Ռեզաիֆար, Դայանա Սիրեյան</a:t>
            </a:r>
            <a:br>
              <a:rPr lang="hy-AM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y-AM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Դասարան՝ 7-4</a:t>
            </a:r>
            <a:br>
              <a:rPr lang="hy-AM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y-AM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Երևան, Հայաստան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6430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50" name="Rectangle 1049">
            <a:extLst>
              <a:ext uri="{FF2B5EF4-FFF2-40B4-BE49-F238E27FC236}">
                <a16:creationId xmlns:a16="http://schemas.microsoft.com/office/drawing/2014/main" id="{28D31E1B-0407-4223-9642-0B642CBF57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52" name="Group 1051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062849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053" name="Rectangle 1052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4" name="Rectangle 1053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5" name="Rectangle 1054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57" name="Rectangle 1056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656150"/>
            <a:ext cx="5672667" cy="14315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EA2566-00FD-46A0-8F06-A51726EC68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73940"/>
            <a:ext cx="5052369" cy="1035781"/>
          </a:xfrm>
        </p:spPr>
        <p:txBody>
          <a:bodyPr anchor="ctr">
            <a:normAutofit/>
          </a:bodyPr>
          <a:lstStyle/>
          <a:p>
            <a:r>
              <a:rPr lang="hy-AM" sz="2500" b="1" i="0">
                <a:effectLst/>
                <a:latin typeface="arian_amu"/>
              </a:rPr>
              <a:t>ՍՊՈՐԱՎՈՐՆԵՐԸ</a:t>
            </a:r>
            <a:r>
              <a:rPr lang="en-US" sz="2500" b="1" i="0">
                <a:effectLst/>
                <a:latin typeface="arian_amu"/>
              </a:rPr>
              <a:t>,</a:t>
            </a:r>
            <a:r>
              <a:rPr lang="hy-AM" sz="2500" b="1" i="0">
                <a:effectLst/>
                <a:latin typeface="arian_amu"/>
              </a:rPr>
              <a:t> ԲՆԱԿԱՆ ՎԱՌԵԼԱՆՅՈՒԹԻ ԱՌԱՋԱՑՈՒՄԸ</a:t>
            </a:r>
            <a:endParaRPr lang="en-US" sz="2500" b="1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48114E-F35E-4E89-A9AD-49037A37DC79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045029" y="2524721"/>
            <a:ext cx="4991629" cy="367712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>
              <a:spcAft>
                <a:spcPts val="600"/>
              </a:spcAft>
              <a:buNone/>
            </a:pPr>
            <a:r>
              <a:rPr kumimoji="0" lang="en-US" altLang="en-US" sz="1500" b="1" i="0" u="none" strike="noStrike" cap="none" normalizeH="0" baseline="0">
                <a:ln>
                  <a:noFill/>
                </a:ln>
                <a:effectLst/>
                <a:ea typeface="arian_amu"/>
              </a:rPr>
              <a:t>Սպորավոր բույսերը </a:t>
            </a:r>
            <a:r>
              <a:rPr kumimoji="0" lang="en-US" altLang="en-US" sz="1500" b="0" i="0" u="none" strike="noStrike" cap="none" normalizeH="0" baseline="0">
                <a:ln>
                  <a:noFill/>
                </a:ln>
                <a:effectLst/>
                <a:ea typeface="arian_amu"/>
              </a:rPr>
              <a:t>հատկանշական են նրանով, </a:t>
            </a:r>
            <a:br>
              <a:rPr lang="en-US" altLang="en-US" sz="1500">
                <a:ea typeface="arian_amu"/>
              </a:rPr>
            </a:br>
            <a:r>
              <a:rPr kumimoji="0" lang="en-US" altLang="en-US" sz="1500" b="0" i="0" u="none" strike="noStrike" cap="none" normalizeH="0" baseline="0">
                <a:ln>
                  <a:noFill/>
                </a:ln>
                <a:effectLst/>
                <a:ea typeface="arian_amu"/>
              </a:rPr>
              <a:t>որ նախընտրում են ստվերոտ, խոնավ և տաք կլիմայական պայմաններ: </a:t>
            </a:r>
            <a:br>
              <a:rPr kumimoji="0" lang="en-US" altLang="en-US" sz="1500" b="0" i="0" u="none" strike="noStrike" cap="none" normalizeH="0" baseline="0">
                <a:ln>
                  <a:noFill/>
                </a:ln>
                <a:effectLst/>
                <a:ea typeface="arian_amu"/>
              </a:rPr>
            </a:br>
            <a:r>
              <a:rPr kumimoji="0" lang="en-US" altLang="en-US" sz="1500" b="0" i="0" u="none" strike="noStrike" cap="none" normalizeH="0" baseline="0">
                <a:ln>
                  <a:noFill/>
                </a:ln>
                <a:effectLst/>
                <a:ea typeface="arian_amu"/>
              </a:rPr>
              <a:t>Մոտ </a:t>
            </a:r>
            <a:r>
              <a:rPr kumimoji="0" lang="en-US" altLang="en-US" sz="15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  <a:ea typeface="MathJax_Main"/>
              </a:rPr>
              <a:t>300−350</a:t>
            </a:r>
            <a:r>
              <a:rPr kumimoji="0" lang="en-US" altLang="en-US" sz="15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  <a:t>մլն. տարի առաջ Երկրի կլիման </a:t>
            </a:r>
            <a:br>
              <a:rPr kumimoji="0" lang="en-US" altLang="en-US" sz="15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</a:br>
            <a:r>
              <a:rPr kumimoji="0" lang="en-US" altLang="en-US" sz="15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  <a:t>այդպիսին էր, տեղում էին տաք անձրևներ, մառախլապատ էր, </a:t>
            </a:r>
            <a:br>
              <a:rPr kumimoji="0" lang="en-US" altLang="en-US" sz="15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</a:br>
            <a:r>
              <a:rPr kumimoji="0" lang="en-US" altLang="en-US" sz="15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  <a:t>կուտակվել էր շատ ջուր և առաջացել էին լճեր ու ճահիճներ: </a:t>
            </a:r>
            <a:br>
              <a:rPr kumimoji="0" lang="en-US" altLang="en-US" sz="15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</a:br>
            <a:r>
              <a:rPr kumimoji="0" lang="en-US" altLang="en-US" sz="15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  <a:t>Այդ պայմաններում պտերանմանները հասան կատարելության, </a:t>
            </a:r>
            <a:br>
              <a:rPr kumimoji="0" lang="en-US" altLang="en-US" sz="15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</a:br>
            <a:r>
              <a:rPr kumimoji="0" lang="en-US" altLang="en-US" sz="15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  <a:t>և երկրագնդում գերիշխում էին </a:t>
            </a:r>
            <a:r>
              <a:rPr kumimoji="0" lang="en-US" altLang="en-US" sz="15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  <a:ea typeface="MathJax_Main"/>
              </a:rPr>
              <a:t>40</a:t>
            </a:r>
            <a:r>
              <a:rPr kumimoji="0" lang="en-US" altLang="en-US" sz="15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  <a:t>մ բարձրության </a:t>
            </a:r>
            <a:br>
              <a:rPr kumimoji="0" lang="en-US" altLang="en-US" sz="15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</a:br>
            <a:r>
              <a:rPr kumimoji="0" lang="en-US" altLang="en-US" sz="1500" b="1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  <a:t>ծառանման պտերանմանները</a:t>
            </a:r>
            <a:r>
              <a:rPr kumimoji="0" lang="en-US" altLang="en-US" sz="15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  <a:t>:</a:t>
            </a:r>
            <a:r>
              <a:rPr kumimoji="0" lang="en-US" altLang="en-US" sz="15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 </a:t>
            </a:r>
            <a:r>
              <a:rPr lang="hy-AM" sz="1500"/>
              <a:t>Արդյունքում խոնավասեր մամուռների և կատարելության հասած պտերանմանների որոշ ձևեր ոչնչացան և առաջացրին բնական վառելանյութի ժամանակակից պաշարներ:</a:t>
            </a:r>
            <a:endParaRPr kumimoji="0" lang="en-US" altLang="en-US" sz="1500" b="0" i="0" u="none" strike="noStrike" cap="none" normalizeH="0" baseline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1059" name="Rectangle 1058">
            <a:extLst>
              <a:ext uri="{FF2B5EF4-FFF2-40B4-BE49-F238E27FC236}">
                <a16:creationId xmlns:a16="http://schemas.microsoft.com/office/drawing/2014/main" id="{70E96339-907C-46C3-99AC-31179B6F0E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16299" y="608401"/>
            <a:ext cx="4637502" cy="559344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A path through a forest&#10;&#10;Description automatically generated">
            <a:extLst>
              <a:ext uri="{FF2B5EF4-FFF2-40B4-BE49-F238E27FC236}">
                <a16:creationId xmlns:a16="http://schemas.microsoft.com/office/drawing/2014/main" id="{0D70C7C6-61A1-FB5F-35BB-8D66A432D5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11" r="26668"/>
          <a:stretch/>
        </p:blipFill>
        <p:spPr bwMode="auto">
          <a:xfrm>
            <a:off x="6930493" y="1353916"/>
            <a:ext cx="4223252" cy="4210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61" name="Straight Connector 1060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92240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10945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0" name="Rectangle 3079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43676EE5-A3CD-E105-3E6E-B7C662F41C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793662" y="386930"/>
            <a:ext cx="10066122" cy="1298448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="b" anchorCtr="0" compatLnSpc="1">
            <a:prstTxWarp prst="textNoShape">
              <a:avLst/>
            </a:prstTxWarp>
            <a:norm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600" b="1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  <a:t>Ցողունի ծայրի սպիտակավուն </a:t>
            </a:r>
            <a:br>
              <a:rPr kumimoji="0" lang="hy-AM" altLang="en-US" sz="2600" b="1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</a:br>
            <a:r>
              <a:rPr kumimoji="0" lang="en-US" altLang="en-US" sz="2600" b="1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  <a:t>տերևները կազմված են </a:t>
            </a:r>
            <a:r>
              <a:rPr kumimoji="0" lang="en-US" altLang="en-US" sz="2600" b="1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  <a:ea typeface="MathJax_Main"/>
              </a:rPr>
              <a:t>2</a:t>
            </a:r>
            <a:r>
              <a:rPr kumimoji="0" lang="en-US" altLang="en-US" sz="2600" b="1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  <a:t> տեսակի </a:t>
            </a:r>
            <a:br>
              <a:rPr kumimoji="0" lang="hy-AM" altLang="en-US" sz="2600" b="1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</a:br>
            <a:r>
              <a:rPr kumimoji="0" lang="en-US" altLang="en-US" sz="2600" b="1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  <a:t>բջիջների մեկ շերտից:</a:t>
            </a:r>
            <a:r>
              <a:rPr kumimoji="0" lang="en-US" altLang="en-US" sz="2600" b="1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3082" name="Rectangle 3081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7" name="Rectangle 3083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3729BE-EA85-34AF-F333-8FDA68DFC4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1" y="2599509"/>
            <a:ext cx="4530898" cy="3639450"/>
          </a:xfrm>
        </p:spPr>
        <p:txBody>
          <a:bodyPr anchor="ctr"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MathJax_Main"/>
              </a:rPr>
              <a:t>1.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  <a:t> 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  <a:t>Բջիջների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  <a:t>մի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  <a:t>մասը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  <a:t>նեղ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  <a:t> է,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  <a:t>ծայրերով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  <a:t>միացած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  <a:t> </a:t>
            </a:r>
            <a:br>
              <a:rPr kumimoji="0" lang="hy-AM" altLang="en-US" sz="2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</a:b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  <a:t>իրար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  <a:t>,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  <a:t>պարունակում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  <a:t> է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  <a:t>քլորոֆիլ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  <a:t>, </a:t>
            </a:r>
            <a:br>
              <a:rPr kumimoji="0" lang="hy-AM" altLang="en-US" sz="2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</a:b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  <a:t>կանաչ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  <a:t> է և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  <a:t>կատարում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  <a:t> է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  <a:t>ֆոտոսինթեզ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  <a:t>:</a:t>
            </a:r>
            <a:br>
              <a:rPr kumimoji="0" lang="hy-AM" altLang="en-US" sz="2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</a:br>
            <a:endParaRPr kumimoji="0" lang="en-US" altLang="en-US" sz="20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MathJax_Main"/>
              </a:rPr>
              <a:t>2.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  <a:t> 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  <a:t>Մյուսները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  <a:t>գտնվում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  <a:t>են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  <a:t>կանաչ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  <a:t>բջիջների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  <a:t>մեջ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  <a:t>, </a:t>
            </a:r>
            <a:br>
              <a:rPr kumimoji="0" lang="hy-AM" altLang="en-US" sz="2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</a:b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  <a:t>խոշոր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  <a:t>են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  <a:t>, 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  <a:t>զուրկ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  <a:t>են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  <a:t>ցիտոպլազմայից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  <a:t>, </a:t>
            </a:r>
            <a:br>
              <a:rPr kumimoji="0" lang="hy-AM" altLang="en-US" sz="2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</a:b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  <a:t>թափանցիկ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  <a:t>,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  <a:t>մահացած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  <a:t> և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  <a:t>լցված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  <a:t>են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  <a:t>ջրով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  <a:t>: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endParaRPr lang="en-US" sz="2000" dirty="0"/>
          </a:p>
        </p:txBody>
      </p:sp>
      <p:pic>
        <p:nvPicPr>
          <p:cNvPr id="3075" name="Picture 3">
            <a:extLst>
              <a:ext uri="{FF2B5EF4-FFF2-40B4-BE49-F238E27FC236}">
                <a16:creationId xmlns:a16="http://schemas.microsoft.com/office/drawing/2014/main" id="{EC70EA22-D061-06DC-7E6E-C554DBBECC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18734" y="2484255"/>
            <a:ext cx="4935872" cy="3714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86" name="Rectangle 3085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7027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7" name="Rectangle 2066">
            <a:extLst>
              <a:ext uri="{FF2B5EF4-FFF2-40B4-BE49-F238E27FC236}">
                <a16:creationId xmlns:a16="http://schemas.microsoft.com/office/drawing/2014/main" id="{6EFC920F-B85A-4068-BD93-41064EDE93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69" name="Group 2068">
            <a:extLst>
              <a:ext uri="{FF2B5EF4-FFF2-40B4-BE49-F238E27FC236}">
                <a16:creationId xmlns:a16="http://schemas.microsoft.com/office/drawing/2014/main" id="{1C559108-BBAE-426C-8564-051D2BA6DD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2340441" y="2666183"/>
            <a:ext cx="5860051" cy="527712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2070" name="Rectangle 2069">
              <a:extLst>
                <a:ext uri="{FF2B5EF4-FFF2-40B4-BE49-F238E27FC236}">
                  <a16:creationId xmlns:a16="http://schemas.microsoft.com/office/drawing/2014/main" id="{42BC35EE-6650-42D2-AEFB-4B7CD1AFC9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71" name="Rectangle 2070">
              <a:extLst>
                <a:ext uri="{FF2B5EF4-FFF2-40B4-BE49-F238E27FC236}">
                  <a16:creationId xmlns:a16="http://schemas.microsoft.com/office/drawing/2014/main" id="{0952C743-9049-4DFB-878B-2AB07B6E4F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73" name="Rectangle 2072">
            <a:extLst>
              <a:ext uri="{FF2B5EF4-FFF2-40B4-BE49-F238E27FC236}">
                <a16:creationId xmlns:a16="http://schemas.microsoft.com/office/drawing/2014/main" id="{CBC4F608-B4B8-48C3-9572-C0F061B1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922919"/>
            <a:ext cx="11111729" cy="546125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D24573-6397-7158-EA89-31AB7A932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8122" y="1620403"/>
            <a:ext cx="4709345" cy="962953"/>
          </a:xfrm>
        </p:spPr>
        <p:txBody>
          <a:bodyPr anchor="b">
            <a:noAutofit/>
          </a:bodyPr>
          <a:lstStyle/>
          <a:p>
            <a:r>
              <a:rPr lang="hy-AM" sz="1800" b="1" i="0" dirty="0">
                <a:effectLst/>
                <a:latin typeface="arian_amu"/>
              </a:rPr>
              <a:t>Սֆագնումը </a:t>
            </a:r>
            <a:r>
              <a:rPr lang="hy-AM" sz="1800" b="0" i="0" dirty="0">
                <a:effectLst/>
                <a:latin typeface="arian_amu"/>
              </a:rPr>
              <a:t>շատ է տարածված </a:t>
            </a:r>
            <a:r>
              <a:rPr lang="hy-AM" sz="1800" b="1" i="0" dirty="0">
                <a:effectLst/>
                <a:latin typeface="arian_amu"/>
              </a:rPr>
              <a:t>տորֆաճահիճներում</a:t>
            </a:r>
            <a:r>
              <a:rPr lang="hy-AM" sz="1800" b="0" i="0" dirty="0">
                <a:effectLst/>
                <a:latin typeface="arian_amu"/>
              </a:rPr>
              <a:t>: Ճյուղավորված ցողունը խիտ պատված է տերևներով և ունի թույլ կանաչ գունավորում: Սֆագնումը աճում է գագաթով, իսկ ստորին բջիջները մնում են ճահճային միջավայրում: Արդյունքում նրա ցողունի ստորին մասը կազմվում է մեռած խոշոր բջիջներից:</a:t>
            </a:r>
            <a:br>
              <a:rPr lang="en-US" sz="1800" dirty="0"/>
            </a:br>
            <a:endParaRPr lang="en-US" sz="1800" dirty="0"/>
          </a:p>
        </p:txBody>
      </p:sp>
      <p:sp>
        <p:nvSpPr>
          <p:cNvPr id="2075" name="Rectangle 2074">
            <a:extLst>
              <a:ext uri="{FF2B5EF4-FFF2-40B4-BE49-F238E27FC236}">
                <a16:creationId xmlns:a16="http://schemas.microsoft.com/office/drawing/2014/main" id="{1382A32C-5B0C-4B1C-A074-76C6DBCC9F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39885" y="2372170"/>
            <a:ext cx="438912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003886-60BD-D24E-1CB4-82921467F8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4290" y="1945926"/>
            <a:ext cx="4709345" cy="3632493"/>
          </a:xfrm>
        </p:spPr>
        <p:txBody>
          <a:bodyPr anchor="ctr">
            <a:normAutofit/>
          </a:bodyPr>
          <a:lstStyle/>
          <a:p>
            <a:r>
              <a:rPr lang="hy-AM" sz="1800" b="0" i="0" dirty="0">
                <a:effectLst/>
                <a:latin typeface="arian_amu"/>
              </a:rPr>
              <a:t>Հազարավոր տարիների ընթացքում այդ մասերը լրիվ չեն փտում ու քայքայվում, քանի որ ճահիճներում թթվածինը քիչ է, բացի այդ, սֆագնումն արտադրում է հատուկ ախտահանող նյութեր, որոնք սպանում են բակտերիաներն ու դրանով իսկ կանխում քայքայման գործընթացը: Արդյունքում սֆագնումի ստորին մասի բջիջները անթթվածին քայքայման պայմաններում վերածվում են</a:t>
            </a:r>
            <a:r>
              <a:rPr lang="hy-AM" sz="1800" b="1" i="0" dirty="0">
                <a:effectLst/>
                <a:latin typeface="arian_amu"/>
              </a:rPr>
              <a:t> տորֆի</a:t>
            </a:r>
            <a:r>
              <a:rPr lang="hy-AM" sz="1800" b="0" i="0" dirty="0">
                <a:effectLst/>
                <a:latin typeface="arian_amu"/>
              </a:rPr>
              <a:t>:</a:t>
            </a:r>
            <a:endParaRPr lang="en-US" sz="180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9BA56C59-C2B6-7FB3-2532-0149945A38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81" r="16257"/>
          <a:stretch/>
        </p:blipFill>
        <p:spPr bwMode="auto">
          <a:xfrm>
            <a:off x="5977788" y="799352"/>
            <a:ext cx="5425410" cy="5259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11279BD-B86F-FF73-E8B5-8868949FCA58}"/>
              </a:ext>
            </a:extLst>
          </p:cNvPr>
          <p:cNvSpPr txBox="1"/>
          <p:nvPr/>
        </p:nvSpPr>
        <p:spPr>
          <a:xfrm>
            <a:off x="634983" y="5255069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y-AM" sz="2000" b="1" dirty="0"/>
              <a:t>Սֆագնումը կարող է իր զանգվածից</a:t>
            </a:r>
            <a:br>
              <a:rPr lang="en-US" sz="2000" b="1" dirty="0"/>
            </a:br>
            <a:r>
              <a:rPr lang="hy-AM" sz="2000" b="1" dirty="0"/>
              <a:t> 20−25 անգամ ավելի շատ ջուր ներծծել: 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2503686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0" name="Rectangle 3079">
            <a:extLst>
              <a:ext uri="{FF2B5EF4-FFF2-40B4-BE49-F238E27FC236}">
                <a16:creationId xmlns:a16="http://schemas.microsoft.com/office/drawing/2014/main" id="{DBC6133C-0615-4CE4-9132-37E609A9B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901B9B-E066-017B-4526-9E95D2F43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4" y="525982"/>
            <a:ext cx="4282983" cy="1200361"/>
          </a:xfrm>
        </p:spPr>
        <p:txBody>
          <a:bodyPr anchor="b">
            <a:normAutofit/>
          </a:bodyPr>
          <a:lstStyle/>
          <a:p>
            <a:r>
              <a:rPr kumimoji="0" lang="en-US" altLang="en-US" sz="1400" b="1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  <a:t>Տորֆի շերտերում</a:t>
            </a:r>
            <a:r>
              <a:rPr kumimoji="0" lang="en-US" altLang="en-US" sz="14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  <a:t> կարող են պահպանվել </a:t>
            </a:r>
            <a:br>
              <a:rPr kumimoji="0" lang="en-US" altLang="en-US" sz="14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</a:br>
            <a:r>
              <a:rPr kumimoji="0" lang="en-US" altLang="en-US" sz="14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  <a:t>հազարամյակներ առաջ գոյություն ունեցած</a:t>
            </a:r>
            <a:br>
              <a:rPr kumimoji="0" lang="en-US" altLang="en-US" sz="14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</a:br>
            <a:r>
              <a:rPr kumimoji="0" lang="en-US" altLang="en-US" sz="14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  <a:t> ծաղկափոշի, տերևներ, նույնիսկ ամբողջական </a:t>
            </a:r>
            <a:br>
              <a:rPr kumimoji="0" lang="en-US" altLang="en-US" sz="14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</a:br>
            <a:r>
              <a:rPr kumimoji="0" lang="en-US" altLang="en-US" sz="14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  <a:t>օրգանիզմներ` այդ թվում նաև մարդու մարմինը:</a:t>
            </a:r>
            <a:br>
              <a:rPr kumimoji="0" lang="en-US" altLang="en-US" sz="14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</a:br>
            <a:endParaRPr lang="en-US" sz="1400"/>
          </a:p>
        </p:txBody>
      </p:sp>
      <p:sp>
        <p:nvSpPr>
          <p:cNvPr id="3082" name="Rectangle 3081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4434AFD7-E7D0-4BC4-D912-429D24400CA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45066" y="2031101"/>
            <a:ext cx="4282984" cy="351194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  <a:t>Տորֆը դանդաղ է կուտակվում. </a:t>
            </a:r>
            <a:r>
              <a:rPr kumimoji="0" lang="en-US" altLang="en-US" sz="18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  <a:ea typeface="MathJax_Main"/>
              </a:rPr>
              <a:t>1000</a:t>
            </a:r>
            <a:r>
              <a:rPr kumimoji="0" lang="en-US" altLang="en-US" sz="18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  <a:t> տարում</a:t>
            </a:r>
            <a:br>
              <a:rPr kumimoji="0" lang="en-US" altLang="en-US" sz="18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</a:br>
            <a:r>
              <a:rPr kumimoji="0" lang="en-US" altLang="en-US" sz="18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  <a:t>առաջանում է մոտ </a:t>
            </a:r>
            <a:r>
              <a:rPr kumimoji="0" lang="en-US" altLang="en-US" sz="18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  <a:ea typeface="MathJax_Main"/>
              </a:rPr>
              <a:t>1</a:t>
            </a:r>
            <a:r>
              <a:rPr kumimoji="0" lang="en-US" altLang="en-US" sz="18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  <a:t> մետր հաստությամբ տորֆաշերտ: </a:t>
            </a:r>
            <a:br>
              <a:rPr kumimoji="0" lang="en-US" altLang="en-US" sz="18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</a:br>
            <a:r>
              <a:rPr kumimoji="0" lang="en-US" altLang="en-US" sz="18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  <a:t>Այնուամենայնիվ, հնագույն ճահիճներում տարիների ընթացքում</a:t>
            </a:r>
            <a:br>
              <a:rPr kumimoji="0" lang="en-US" altLang="en-US" sz="18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</a:br>
            <a:r>
              <a:rPr kumimoji="0" lang="en-US" altLang="en-US" sz="18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  <a:t>ավելանում են տորֆի շերտերը: Տորֆաճահիճների տարիքը </a:t>
            </a:r>
            <a:br>
              <a:rPr kumimoji="0" lang="en-US" altLang="en-US" sz="18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</a:br>
            <a:r>
              <a:rPr kumimoji="0" lang="en-US" altLang="en-US" sz="18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  <a:ea typeface="arian_amu"/>
              </a:rPr>
              <a:t>հաճախ հասնում է տասնյակ հազարավոր տարիների:</a:t>
            </a:r>
            <a:endParaRPr kumimoji="0" lang="en-US" altLang="en-US" sz="1800" b="0" i="0" u="none" strike="noStrike" cap="none" normalizeH="0" baseline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3084" name="Rectangle 3083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6" name="Rectangle 3085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8" name="Rectangle 3087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5" name="Picture 3" descr="A puddle in a field&#10;&#10;Description automatically generated">
            <a:extLst>
              <a:ext uri="{FF2B5EF4-FFF2-40B4-BE49-F238E27FC236}">
                <a16:creationId xmlns:a16="http://schemas.microsoft.com/office/drawing/2014/main" id="{76D32242-146A-E9E6-71D2-9F9481B933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87738" y="1193016"/>
            <a:ext cx="5628018" cy="4239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09830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7" name="Rectangle 5126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129" name="Arc 5128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31" name="Freeform: Shape 5130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27BA5C83-22D8-BF07-3AC1-3D218850A3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3182" y="1624762"/>
            <a:ext cx="4777381" cy="3438731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591E1A-CC9E-3387-7F17-A7058C1354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40400" y="1624762"/>
            <a:ext cx="5613400" cy="4552201"/>
          </a:xfrm>
        </p:spPr>
        <p:txBody>
          <a:bodyPr>
            <a:normAutofit lnSpcReduction="10000"/>
          </a:bodyPr>
          <a:lstStyle/>
          <a:p>
            <a:r>
              <a:rPr lang="hy-AM" sz="1800" i="0" dirty="0">
                <a:effectLst/>
                <a:latin typeface="arian_amu"/>
              </a:rPr>
              <a:t>Մեծ է տորֆի նշանակությունը: Այն օգտագործվում է որպես վառելանյութ, պարարտանյութ և արդյունաբերական հումք: Տորֆից ստանում են սպիրտ, պլաստմասա, խեժ, պարաֆին և այլն: Տորֆն ունի մանրէասպան հատկություն և օգտագործվում է բժշկության մեջ: Տորֆաճահիճները հատկապես շատ են </a:t>
            </a:r>
            <a:r>
              <a:rPr lang="hy-AM" sz="1800" b="1" i="0" dirty="0">
                <a:effectLst/>
                <a:latin typeface="arian_amu"/>
              </a:rPr>
              <a:t>Ուկրաինայում, Սիբիրում, Ուրալում, Ֆինլանդիայում</a:t>
            </a:r>
            <a:r>
              <a:rPr lang="hy-AM" sz="1800" i="0" dirty="0">
                <a:effectLst/>
                <a:latin typeface="arian_amu"/>
              </a:rPr>
              <a:t>:</a:t>
            </a:r>
          </a:p>
          <a:p>
            <a:r>
              <a:rPr lang="hy-AM" sz="1800" i="0" dirty="0">
                <a:effectLst/>
                <a:latin typeface="arian_amu"/>
              </a:rPr>
              <a:t> </a:t>
            </a:r>
          </a:p>
          <a:p>
            <a:r>
              <a:rPr lang="hy-AM" sz="1800" i="0" dirty="0">
                <a:effectLst/>
                <a:latin typeface="arian_amu"/>
              </a:rPr>
              <a:t>Հետագայում երկրագնդի բնակլիմայական պայմանները փոփոխվեցին` դառնալով անհամեմատ ցուրտ, չոր և լուսավոր: Արդյունքում սպորավորները իրենց տեղը զիջեցին առավել կատարյալ սերմնավորներին: Հսկայական քանակությամբ պտերանմանների անտառները ոչնչացան և կուտակվելով երկրի ընդերքում` ծածկվեցին տիղմով ու մամլվեցին: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0510126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954FEE-A57A-32A7-804E-E0BA62807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138265"/>
            <a:ext cx="5791199" cy="1401183"/>
          </a:xfrm>
        </p:spPr>
        <p:txBody>
          <a:bodyPr anchor="t">
            <a:normAutofit/>
          </a:bodyPr>
          <a:lstStyle/>
          <a:p>
            <a:r>
              <a:rPr lang="hy-AM" sz="2200" b="1" i="0">
                <a:effectLst/>
                <a:latin typeface="arian_amu"/>
              </a:rPr>
              <a:t>Քարածուխը, նավթը</a:t>
            </a:r>
            <a:r>
              <a:rPr lang="hy-AM" sz="2200" b="0" i="0">
                <a:effectLst/>
                <a:latin typeface="arian_amu"/>
              </a:rPr>
              <a:t> և </a:t>
            </a:r>
            <a:r>
              <a:rPr lang="hy-AM" sz="2200" b="1" i="0">
                <a:effectLst/>
                <a:latin typeface="arian_amu"/>
              </a:rPr>
              <a:t>գազը</a:t>
            </a:r>
            <a:r>
              <a:rPr lang="hy-AM" sz="2200" b="0" i="0">
                <a:effectLst/>
                <a:latin typeface="arian_amu"/>
              </a:rPr>
              <a:t> հանդիսանում են ժամանակակից մարդկության </a:t>
            </a:r>
            <a:r>
              <a:rPr lang="hy-AM" sz="2200" b="1" i="0">
                <a:effectLst/>
                <a:latin typeface="arian_amu"/>
              </a:rPr>
              <a:t>էներգիայի ստացման հիմնական աղբյուրը</a:t>
            </a:r>
            <a:r>
              <a:rPr lang="hy-AM" sz="2200" b="0" i="0">
                <a:effectLst/>
                <a:latin typeface="arian_amu"/>
              </a:rPr>
              <a:t>:</a:t>
            </a:r>
            <a:endParaRPr lang="en-US" sz="2200"/>
          </a:p>
        </p:txBody>
      </p:sp>
      <p:cxnSp>
        <p:nvCxnSpPr>
          <p:cNvPr id="6161" name="Straight Connector 6157">
            <a:extLst>
              <a:ext uri="{FF2B5EF4-FFF2-40B4-BE49-F238E27FC236}">
                <a16:creationId xmlns:a16="http://schemas.microsoft.com/office/drawing/2014/main" id="{FC23E3B9-5ABF-58B3-E2B0-E9A5DAA900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5140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1992FF-A3C1-79DE-2EC5-1D4B39DC12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551176"/>
            <a:ext cx="5791199" cy="3602935"/>
          </a:xfrm>
        </p:spPr>
        <p:txBody>
          <a:bodyPr>
            <a:normAutofit/>
          </a:bodyPr>
          <a:lstStyle/>
          <a:p>
            <a:r>
              <a:rPr lang="hy-AM" b="0" i="0" baseline="-25000" dirty="0">
                <a:effectLst/>
                <a:latin typeface="arian_amu"/>
              </a:rPr>
              <a:t>Բակտերիաների և ջրի ներգործությամբ, թթվածնի բացակայության պայմաններում, միլիոնավոր տարիների ընթացքում պտերանման ծառերի կուտակումները դանդաղորեն քայքայվելով՝ ածխացան և այլ բույսերի հետ միասին վերածվեցին </a:t>
            </a:r>
            <a:r>
              <a:rPr lang="hy-AM" b="1" i="0" baseline="-25000" dirty="0">
                <a:effectLst/>
                <a:latin typeface="arian_amu"/>
              </a:rPr>
              <a:t>քարածխի</a:t>
            </a:r>
            <a:r>
              <a:rPr lang="hy-AM" b="0" i="0" baseline="-25000" dirty="0">
                <a:effectLst/>
                <a:latin typeface="arian_amu"/>
              </a:rPr>
              <a:t>, </a:t>
            </a:r>
            <a:r>
              <a:rPr lang="hy-AM" b="1" i="0" baseline="-25000" dirty="0">
                <a:effectLst/>
                <a:latin typeface="arian_amu"/>
              </a:rPr>
              <a:t>նավթի</a:t>
            </a:r>
            <a:r>
              <a:rPr lang="hy-AM" b="0" i="0" baseline="-25000" dirty="0">
                <a:effectLst/>
                <a:latin typeface="arian_amu"/>
              </a:rPr>
              <a:t> և </a:t>
            </a:r>
            <a:r>
              <a:rPr lang="hy-AM" b="1" i="0" baseline="-25000" dirty="0">
                <a:effectLst/>
                <a:latin typeface="arian_amu"/>
              </a:rPr>
              <a:t>բնական գազի </a:t>
            </a:r>
            <a:r>
              <a:rPr lang="hy-AM" b="0" i="0" baseline="-25000" dirty="0">
                <a:effectLst/>
                <a:latin typeface="arian_amu"/>
              </a:rPr>
              <a:t>հսկայական պաշարների:</a:t>
            </a:r>
            <a:br>
              <a:rPr lang="en-US" b="0" i="0" baseline="-25000" dirty="0">
                <a:effectLst/>
                <a:latin typeface="arian_amu"/>
              </a:rPr>
            </a:br>
            <a:br>
              <a:rPr lang="en-US" b="0" i="0" baseline="-25000" dirty="0">
                <a:effectLst/>
                <a:latin typeface="arian_amu"/>
              </a:rPr>
            </a:br>
            <a:r>
              <a:rPr lang="hy-AM" b="0" i="0" baseline="-25000" dirty="0">
                <a:effectLst/>
                <a:latin typeface="arian_amu"/>
              </a:rPr>
              <a:t>Դրանք ծառայում են նաև հումք մի շարք կարևորագույն նյութերի ստացման համար` պլաստմասա, ներկեր, լաքեր, դեղամիջոցներ և այլն: Ահա թե որքան մեծ է անհետացած պտերանմանների նշանակությունը:</a:t>
            </a:r>
          </a:p>
          <a:p>
            <a:pPr marL="0" indent="0">
              <a:buNone/>
            </a:pPr>
            <a:endParaRPr lang="hy-AM" b="0" i="1" baseline="-25000" dirty="0">
              <a:effectLst/>
              <a:latin typeface="arian_amu"/>
            </a:endParaRPr>
          </a:p>
        </p:txBody>
      </p:sp>
      <p:sp>
        <p:nvSpPr>
          <p:cNvPr id="6160" name="Rectangle 6159">
            <a:extLst>
              <a:ext uri="{FF2B5EF4-FFF2-40B4-BE49-F238E27FC236}">
                <a16:creationId xmlns:a16="http://schemas.microsoft.com/office/drawing/2014/main" id="{DF8BC164-E230-753F-2C7E-B4EE7BA77C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8086" y="0"/>
            <a:ext cx="4803913" cy="6858000"/>
          </a:xfrm>
          <a:prstGeom prst="rect">
            <a:avLst/>
          </a:prstGeom>
          <a:solidFill>
            <a:schemeClr val="bg1">
              <a:lumMod val="9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6" name="Picture 2" descr="Առաջադրանք՝ Սպորավոր և սերմնավոր բույսեր">
            <a:extLst>
              <a:ext uri="{FF2B5EF4-FFF2-40B4-BE49-F238E27FC236}">
                <a16:creationId xmlns:a16="http://schemas.microsoft.com/office/drawing/2014/main" id="{F35702A3-B6D1-0655-71CD-616820943A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24191" y="1961991"/>
            <a:ext cx="3452192" cy="2928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9718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27D7A02-907B-496F-BA7E-AA378073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FBA5268-0AE7-4CAD-9537-D0EB09E76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1">
            <a:extLst>
              <a:ext uri="{FF2B5EF4-FFF2-40B4-BE49-F238E27FC236}">
                <a16:creationId xmlns:a16="http://schemas.microsoft.com/office/drawing/2014/main" id="{088D065B-39DA-4077-B9CF-E489CE4C0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50BD68-A075-35C6-F9CC-81EFC1781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9529" y="2085788"/>
            <a:ext cx="6884895" cy="149664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Felix Titling" panose="04060505060202020A04" pitchFamily="82" charset="0"/>
              </a:rPr>
              <a:t>11.16.2023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6DE874-2F91-474C-FCD6-AA855F2C20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0" y="3948056"/>
            <a:ext cx="6096000" cy="830134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ctr">
              <a:buNone/>
            </a:pPr>
            <a:r>
              <a:rPr lang="en-US" sz="3200" i="1" kern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Սովորողներ</a:t>
            </a:r>
            <a:r>
              <a:rPr lang="en-US" sz="3200" i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՝ </a:t>
            </a:r>
            <a:r>
              <a:rPr lang="en-US" sz="3200" i="1" kern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Արփի</a:t>
            </a:r>
            <a:r>
              <a:rPr lang="en-US" sz="3200" i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kern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Փիրումյան</a:t>
            </a:r>
            <a:r>
              <a:rPr lang="en-US" sz="3200" i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i="1" kern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Եվա</a:t>
            </a:r>
            <a:r>
              <a:rPr lang="en-US" sz="3200" i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kern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Գրիգորյան</a:t>
            </a:r>
            <a:r>
              <a:rPr lang="en-US" sz="3200" i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i="1" kern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Սուսաննա</a:t>
            </a:r>
            <a:r>
              <a:rPr lang="en-US" sz="3200" i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kern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Գրիգորյան</a:t>
            </a:r>
            <a:r>
              <a:rPr lang="en-US" sz="3200" i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i="1" kern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Ռոքսաննա</a:t>
            </a:r>
            <a:r>
              <a:rPr lang="en-US" sz="3200" i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kern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Ռեզաիֆար</a:t>
            </a:r>
            <a:r>
              <a:rPr lang="en-US" sz="3200" i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i="1" kern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Դայանա</a:t>
            </a:r>
            <a:r>
              <a:rPr lang="en-US" sz="3200" i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kern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Սիրեյան</a:t>
            </a:r>
            <a:endParaRPr lang="en-US" sz="3200" i="1" kern="1200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4147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562</Words>
  <Application>Microsoft Office PowerPoint</Application>
  <PresentationFormat>Widescreen</PresentationFormat>
  <Paragraphs>21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arian_amu</vt:lpstr>
      <vt:lpstr>Algerian</vt:lpstr>
      <vt:lpstr>Arial</vt:lpstr>
      <vt:lpstr>Calibri</vt:lpstr>
      <vt:lpstr>Calibri Light</vt:lpstr>
      <vt:lpstr>Felix Titling</vt:lpstr>
      <vt:lpstr>Times New Roman</vt:lpstr>
      <vt:lpstr>Office Theme</vt:lpstr>
      <vt:lpstr>Մխիթար Սեբաստացի կրթահամալիր</vt:lpstr>
      <vt:lpstr>ՍՊՈՐԱՎՈՐՆԵՐԸ, ԲՆԱԿԱՆ ՎԱՌԵԼԱՆՅՈՒԹԻ ԱՌԱՋԱՑՈՒՄԸ</vt:lpstr>
      <vt:lpstr>Ցողունի ծայրի սպիտակավուն  տերևները կազմված են 2 տեսակի  բջիջների մեկ շերտից: </vt:lpstr>
      <vt:lpstr>Սֆագնումը շատ է տարածված տորֆաճահիճներում: Ճյուղավորված ցողունը խիտ պատված է տերևներով և ունի թույլ կանաչ գունավորում: Սֆագնումը աճում է գագաթով, իսկ ստորին բջիջները մնում են ճահճային միջավայրում: Արդյունքում նրա ցողունի ստորին մասը կազմվում է մեռած խոշոր բջիջներից: </vt:lpstr>
      <vt:lpstr>Տորֆի շերտերում կարող են պահպանվել  հազարամյակներ առաջ գոյություն ունեցած  ծաղկափոշի, տերևներ, նույնիսկ ամբողջական  օրգանիզմներ` այդ թվում նաև մարդու մարմինը: </vt:lpstr>
      <vt:lpstr>PowerPoint Presentation</vt:lpstr>
      <vt:lpstr>Քարածուխը, նավթը և գազը հանդիսանում են ժամանակակից մարդկության էներգիայի ստացման հիմնական աղբյուրը:</vt:lpstr>
      <vt:lpstr>11.16.2023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Մխիթար Սեբաստացի կրթահամալիր</dc:title>
  <dc:creator>Arpi Pirumyan</dc:creator>
  <cp:lastModifiedBy>Arpi Pirumyan</cp:lastModifiedBy>
  <cp:revision>2</cp:revision>
  <dcterms:created xsi:type="dcterms:W3CDTF">2023-11-16T09:14:06Z</dcterms:created>
  <dcterms:modified xsi:type="dcterms:W3CDTF">2023-11-16T12:31:58Z</dcterms:modified>
</cp:coreProperties>
</file>